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33"/>
  </p:notesMasterIdLst>
  <p:sldIdLst>
    <p:sldId id="256" r:id="rId2"/>
    <p:sldId id="31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11" r:id="rId26"/>
    <p:sldId id="279" r:id="rId27"/>
    <p:sldId id="280" r:id="rId28"/>
    <p:sldId id="281" r:id="rId29"/>
    <p:sldId id="315" r:id="rId30"/>
    <p:sldId id="313" r:id="rId31"/>
    <p:sldId id="314" r:id="rId3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Open Sans" panose="020B0604020202020204" charset="0"/>
      <p:regular r:id="rId38"/>
      <p:bold r:id="rId39"/>
      <p:italic r:id="rId40"/>
      <p:boldItalic r:id="rId41"/>
    </p:embeddedFont>
    <p:embeddedFont>
      <p:font typeface="PT Serif" panose="020B0604020202020204" charset="0"/>
      <p:regular r:id="rId42"/>
      <p:bold r:id="rId43"/>
      <p:italic r:id="rId44"/>
      <p:boldItalic r:id="rId45"/>
    </p:embeddedFont>
    <p:embeddedFont>
      <p:font typeface="Quattrocento Sans" panose="020B060402020202020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 Changxi" userId="bf23ac5e-c2b4-476a-ac23-169a0c8c5211" providerId="ADAL" clId="{D326581D-F07B-4AC0-82FF-57BF44CC4787}"/>
    <pc:docChg chg="custSel addSld delSld modSld">
      <pc:chgData name="Liu Changxi" userId="bf23ac5e-c2b4-476a-ac23-169a0c8c5211" providerId="ADAL" clId="{D326581D-F07B-4AC0-82FF-57BF44CC4787}" dt="2024-11-14T05:45:27.959" v="202"/>
      <pc:docMkLst>
        <pc:docMk/>
      </pc:docMkLst>
      <pc:sldChg chg="modSp">
        <pc:chgData name="Liu Changxi" userId="bf23ac5e-c2b4-476a-ac23-169a0c8c5211" providerId="ADAL" clId="{D326581D-F07B-4AC0-82FF-57BF44CC4787}" dt="2024-11-13T06:52:32.791" v="2" actId="20577"/>
        <pc:sldMkLst>
          <pc:docMk/>
          <pc:sldMk cId="0" sldId="280"/>
        </pc:sldMkLst>
        <pc:spChg chg="mod">
          <ac:chgData name="Liu Changxi" userId="bf23ac5e-c2b4-476a-ac23-169a0c8c5211" providerId="ADAL" clId="{D326581D-F07B-4AC0-82FF-57BF44CC4787}" dt="2024-11-13T06:52:32.791" v="2" actId="20577"/>
          <ac:spMkLst>
            <pc:docMk/>
            <pc:sldMk cId="0" sldId="280"/>
            <ac:spMk id="285" creationId="{00000000-0000-0000-0000-000000000000}"/>
          </ac:spMkLst>
        </pc:spChg>
      </pc:sldChg>
      <pc:sldChg chg="del">
        <pc:chgData name="Liu Changxi" userId="bf23ac5e-c2b4-476a-ac23-169a0c8c5211" providerId="ADAL" clId="{D326581D-F07B-4AC0-82FF-57BF44CC4787}" dt="2024-11-13T06:52:53.398" v="3" actId="2696"/>
        <pc:sldMkLst>
          <pc:docMk/>
          <pc:sldMk cId="0" sldId="282"/>
        </pc:sldMkLst>
      </pc:sldChg>
      <pc:sldChg chg="modSp add">
        <pc:chgData name="Liu Changxi" userId="bf23ac5e-c2b4-476a-ac23-169a0c8c5211" providerId="ADAL" clId="{D326581D-F07B-4AC0-82FF-57BF44CC4787}" dt="2024-11-13T06:24:17.201" v="1" actId="27636"/>
        <pc:sldMkLst>
          <pc:docMk/>
          <pc:sldMk cId="0" sldId="310"/>
        </pc:sldMkLst>
        <pc:spChg chg="mod">
          <ac:chgData name="Liu Changxi" userId="bf23ac5e-c2b4-476a-ac23-169a0c8c5211" providerId="ADAL" clId="{D326581D-F07B-4AC0-82FF-57BF44CC4787}" dt="2024-11-13T06:24:17.201" v="1" actId="27636"/>
          <ac:spMkLst>
            <pc:docMk/>
            <pc:sldMk cId="0" sldId="310"/>
            <ac:spMk id="79" creationId="{00000000-0000-0000-0000-000000000000}"/>
          </ac:spMkLst>
        </pc:spChg>
      </pc:sldChg>
      <pc:sldChg chg="addSp modSp add">
        <pc:chgData name="Liu Changxi" userId="bf23ac5e-c2b4-476a-ac23-169a0c8c5211" providerId="ADAL" clId="{D326581D-F07B-4AC0-82FF-57BF44CC4787}" dt="2024-11-13T06:55:35.278" v="25" actId="1076"/>
        <pc:sldMkLst>
          <pc:docMk/>
          <pc:sldMk cId="3461275416" sldId="311"/>
        </pc:sldMkLst>
        <pc:spChg chg="mod">
          <ac:chgData name="Liu Changxi" userId="bf23ac5e-c2b4-476a-ac23-169a0c8c5211" providerId="ADAL" clId="{D326581D-F07B-4AC0-82FF-57BF44CC4787}" dt="2024-11-13T06:54:41.035" v="20" actId="313"/>
          <ac:spMkLst>
            <pc:docMk/>
            <pc:sldMk cId="3461275416" sldId="311"/>
            <ac:spMk id="3" creationId="{DD493E61-D821-4C4E-A844-614CEA694FB2}"/>
          </ac:spMkLst>
        </pc:spChg>
        <pc:spChg chg="mod">
          <ac:chgData name="Liu Changxi" userId="bf23ac5e-c2b4-476a-ac23-169a0c8c5211" providerId="ADAL" clId="{D326581D-F07B-4AC0-82FF-57BF44CC4787}" dt="2024-11-13T06:55:17.776" v="23" actId="1076"/>
          <ac:spMkLst>
            <pc:docMk/>
            <pc:sldMk cId="3461275416" sldId="311"/>
            <ac:spMk id="4" creationId="{E5A100BD-8A5A-4BAC-8176-BAE5D2E05F1C}"/>
          </ac:spMkLst>
        </pc:spChg>
        <pc:picChg chg="add mod">
          <ac:chgData name="Liu Changxi" userId="bf23ac5e-c2b4-476a-ac23-169a0c8c5211" providerId="ADAL" clId="{D326581D-F07B-4AC0-82FF-57BF44CC4787}" dt="2024-11-13T06:55:35.278" v="25" actId="1076"/>
          <ac:picMkLst>
            <pc:docMk/>
            <pc:sldMk cId="3461275416" sldId="311"/>
            <ac:picMk id="5" creationId="{8C2B35B7-496C-489B-B05D-12D4DFB14EF2}"/>
          </ac:picMkLst>
        </pc:picChg>
      </pc:sldChg>
      <pc:sldChg chg="add del">
        <pc:chgData name="Liu Changxi" userId="bf23ac5e-c2b4-476a-ac23-169a0c8c5211" providerId="ADAL" clId="{D326581D-F07B-4AC0-82FF-57BF44CC4787}" dt="2024-11-13T06:57:34.735" v="28" actId="2696"/>
        <pc:sldMkLst>
          <pc:docMk/>
          <pc:sldMk cId="1821573429" sldId="312"/>
        </pc:sldMkLst>
      </pc:sldChg>
      <pc:sldChg chg="delSp modSp add">
        <pc:chgData name="Liu Changxi" userId="bf23ac5e-c2b4-476a-ac23-169a0c8c5211" providerId="ADAL" clId="{D326581D-F07B-4AC0-82FF-57BF44CC4787}" dt="2024-11-13T07:13:10.214" v="201" actId="20577"/>
        <pc:sldMkLst>
          <pc:docMk/>
          <pc:sldMk cId="0" sldId="313"/>
        </pc:sldMkLst>
        <pc:spChg chg="mod">
          <ac:chgData name="Liu Changxi" userId="bf23ac5e-c2b4-476a-ac23-169a0c8c5211" providerId="ADAL" clId="{D326581D-F07B-4AC0-82FF-57BF44CC4787}" dt="2024-11-13T07:13:10.214" v="201" actId="20577"/>
          <ac:spMkLst>
            <pc:docMk/>
            <pc:sldMk cId="0" sldId="313"/>
            <ac:spMk id="73" creationId="{00000000-0000-0000-0000-000000000000}"/>
          </ac:spMkLst>
        </pc:spChg>
        <pc:picChg chg="del">
          <ac:chgData name="Liu Changxi" userId="bf23ac5e-c2b4-476a-ac23-169a0c8c5211" providerId="ADAL" clId="{D326581D-F07B-4AC0-82FF-57BF44CC4787}" dt="2024-11-13T06:58:33.895" v="48" actId="478"/>
          <ac:picMkLst>
            <pc:docMk/>
            <pc:sldMk cId="0" sldId="313"/>
            <ac:picMk id="3" creationId="{7F4FD4C8-3E21-4DB5-BCDB-B5AA95FC50D2}"/>
          </ac:picMkLst>
        </pc:picChg>
      </pc:sldChg>
      <pc:sldChg chg="delSp modSp add">
        <pc:chgData name="Liu Changxi" userId="bf23ac5e-c2b4-476a-ac23-169a0c8c5211" providerId="ADAL" clId="{D326581D-F07B-4AC0-82FF-57BF44CC4787}" dt="2024-11-13T06:57:55.980" v="43" actId="1076"/>
        <pc:sldMkLst>
          <pc:docMk/>
          <pc:sldMk cId="2435131333" sldId="314"/>
        </pc:sldMkLst>
        <pc:spChg chg="mod">
          <ac:chgData name="Liu Changxi" userId="bf23ac5e-c2b4-476a-ac23-169a0c8c5211" providerId="ADAL" clId="{D326581D-F07B-4AC0-82FF-57BF44CC4787}" dt="2024-11-13T06:57:55.980" v="43" actId="1076"/>
          <ac:spMkLst>
            <pc:docMk/>
            <pc:sldMk cId="2435131333" sldId="314"/>
            <ac:spMk id="2" creationId="{1D824D5F-401B-44DE-9E34-2512A0E5D7F6}"/>
          </ac:spMkLst>
        </pc:spChg>
        <pc:spChg chg="del">
          <ac:chgData name="Liu Changxi" userId="bf23ac5e-c2b4-476a-ac23-169a0c8c5211" providerId="ADAL" clId="{D326581D-F07B-4AC0-82FF-57BF44CC4787}" dt="2024-11-13T06:57:52.365" v="42" actId="478"/>
          <ac:spMkLst>
            <pc:docMk/>
            <pc:sldMk cId="2435131333" sldId="314"/>
            <ac:spMk id="3" creationId="{1FEABA97-2D56-4E4E-B95B-82AB63213AFE}"/>
          </ac:spMkLst>
        </pc:spChg>
      </pc:sldChg>
      <pc:sldChg chg="add">
        <pc:chgData name="Liu Changxi" userId="bf23ac5e-c2b4-476a-ac23-169a0c8c5211" providerId="ADAL" clId="{D326581D-F07B-4AC0-82FF-57BF44CC4787}" dt="2024-11-14T05:45:27.959" v="202"/>
        <pc:sldMkLst>
          <pc:docMk/>
          <pc:sldMk cId="0" sldId="31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618087ac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618087ac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847622840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8476228409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847622840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847622840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84762284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84762284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4e01e58d9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4e01e58d9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a61e6485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9a61e6485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8476228409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8476228409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8476228409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8476228409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8476228409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8476228409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9a61e648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9a61e648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8476228409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8476228409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3ef0618786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3ef0618786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8476228409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8476228409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8476228409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8476228409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9a61e6485d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9a61e6485d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8476228409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8476228409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8476228409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8476228409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8476228409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8476228409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8476228409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8476228409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8476228409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8476228409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131e37fb9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131e37fb9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7e1a78271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77e1a78271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629eefbc6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629eefbc6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847622840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847622840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a61e6485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a61e6485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847622840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847622840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a61e6485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9a61e6485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Fat tree: very expensive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9a61e6485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9a61e6485d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Within-group interconnect topology is entirely up to deployer, etc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different Dragonflies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9a61e6485d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9a61e6485d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Within-group interconnect topology is entirely up to deployer, etc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different Dragonflies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s" type="blank">
  <p:cSld name="BLANK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424050" y="1022075"/>
            <a:ext cx="8295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314075" y="2090600"/>
            <a:ext cx="67362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Font typeface="Quattrocento Sans"/>
              <a:buNone/>
              <a:defRPr sz="26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0" y="4823775"/>
            <a:ext cx="16791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3">
  <p:cSld name="BLANK_5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4">
  <p:cSld name="BLANK_6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5">
  <p:cSld name="BLANK_7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90058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s Without Name">
  <p:cSld name="BLANK_1">
    <p:bg>
      <p:bgPr>
        <a:solidFill>
          <a:srgbClr val="FFFFF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24050" y="1022075"/>
            <a:ext cx="8295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14075" y="2090600"/>
            <a:ext cx="67362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Quattrocento Sans"/>
              <a:buNone/>
              <a:defRPr sz="26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USTOM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Quattrocento Sans"/>
              <a:buNone/>
              <a:defRPr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 Slides">
  <p:cSld name="CUSTOM_1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Quattrocento Sans"/>
              <a:buNone/>
              <a:defRPr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subheader">
  <p:cSld name="CUSTOM_1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Quattrocento Sans"/>
              <a:buNone/>
              <a:defRPr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398550" y="1330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398550" y="763773"/>
            <a:ext cx="6014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●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○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■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●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○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■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rgbClr val="FFFFFF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2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3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4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Font typeface="Quattrocento Sans"/>
              <a:buNone/>
              <a:defRPr sz="3400" b="1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ages.cs.wisc.edu/~david/courses/cs758/Fall2016/handouts/restricted/Knights-landing.pdf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lchangxii/cs3210" TargetMode="External"/><Relationship Id="rId5" Type="http://schemas.openxmlformats.org/officeDocument/2006/relationships/hyperlink" Target="https://drive.google.com/drive/folders/1ReR6WXbN8s561FRvoBIbp7EOScimIGcs?usp=sharing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forms.gle/jCTB7E7nJv9xwn2A9" TargetMode="Externa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changxi_liu@u.nus.edu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arxiv.org/pdf/2008.10802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24050" y="1717799"/>
            <a:ext cx="8295900" cy="10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CS3210 Tutorial 6 / Lab 6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14175" y="2794501"/>
            <a:ext cx="85155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/>
              <a:t>Interconnects</a:t>
            </a:r>
            <a:endParaRPr sz="3000" b="1">
              <a:solidFill>
                <a:srgbClr val="FF0000"/>
              </a:solidFill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Real-world Interconnects</a:t>
            </a:r>
            <a:endParaRPr sz="3100"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1"/>
          </p:nvPr>
        </p:nvSpPr>
        <p:spPr>
          <a:xfrm>
            <a:off x="-1" y="2330589"/>
            <a:ext cx="6276300" cy="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NASA Ames </a:t>
            </a:r>
            <a:r>
              <a:rPr lang="en" sz="1600" b="1"/>
              <a:t>Pleiades: 11-D hypercube</a:t>
            </a:r>
            <a:r>
              <a:rPr lang="en" sz="1600"/>
              <a:t> </a:t>
            </a:r>
            <a:endParaRPr sz="1600" b="1"/>
          </a:p>
        </p:txBody>
      </p:sp>
      <p:grpSp>
        <p:nvGrpSpPr>
          <p:cNvPr id="134" name="Google Shape;134;p22"/>
          <p:cNvGrpSpPr/>
          <p:nvPr/>
        </p:nvGrpSpPr>
        <p:grpSpPr>
          <a:xfrm>
            <a:off x="467498" y="679678"/>
            <a:ext cx="5592564" cy="1686127"/>
            <a:chOff x="381305" y="2967124"/>
            <a:chExt cx="4854235" cy="1463525"/>
          </a:xfrm>
        </p:grpSpPr>
        <p:pic>
          <p:nvPicPr>
            <p:cNvPr id="135" name="Google Shape;135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53015" y="3262434"/>
              <a:ext cx="2282526" cy="915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1305" y="2967124"/>
              <a:ext cx="2627795" cy="14635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7" name="Google Shape;13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7613" y="2571738"/>
            <a:ext cx="2171700" cy="210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>
            <a:spLocks noGrp="1"/>
          </p:cNvSpPr>
          <p:nvPr>
            <p:ph type="body" idx="1"/>
          </p:nvPr>
        </p:nvSpPr>
        <p:spPr>
          <a:xfrm>
            <a:off x="1795675" y="4570575"/>
            <a:ext cx="72249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Canadian</a:t>
            </a:r>
            <a:r>
              <a:rPr lang="en" sz="1600" b="1"/>
              <a:t> Niagara </a:t>
            </a:r>
            <a:r>
              <a:rPr lang="en" sz="1600"/>
              <a:t>Supercomputer</a:t>
            </a:r>
            <a:r>
              <a:rPr lang="en" sz="1600" b="1"/>
              <a:t>: Dragonfly+ Network</a:t>
            </a:r>
            <a:endParaRPr sz="1600"/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15070" y="3097421"/>
            <a:ext cx="4144980" cy="139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golden reference: Lec11 Slide 36</a:t>
            </a:r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2534700" cy="39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Some notes:</a:t>
            </a:r>
            <a:endParaRPr sz="18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 dirty="0"/>
              <a:t>Degree</a:t>
            </a:r>
            <a:r>
              <a:rPr lang="en" sz="1400" dirty="0"/>
              <a:t>: maximum degree of a node (no. of links)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 dirty="0"/>
              <a:t>Diameter: </a:t>
            </a:r>
            <a:r>
              <a:rPr lang="en" sz="1400" dirty="0"/>
              <a:t>“longest shortest path” that we can find between two nodes in the graph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 dirty="0"/>
              <a:t>Edge connectivity: </a:t>
            </a:r>
            <a:r>
              <a:rPr lang="en" sz="1400" dirty="0"/>
              <a:t>how many edges to remove before network disconnects?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 dirty="0"/>
              <a:t>Bisection width: </a:t>
            </a:r>
            <a:r>
              <a:rPr lang="en" sz="1400" dirty="0"/>
              <a:t>min edges to remove to split network into equal halves</a:t>
            </a:r>
            <a:endParaRPr sz="1400" dirty="0"/>
          </a:p>
        </p:txBody>
      </p:sp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248" y="763775"/>
            <a:ext cx="6210827" cy="4237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Google Shape;148;p23"/>
          <p:cNvCxnSpPr/>
          <p:nvPr/>
        </p:nvCxnSpPr>
        <p:spPr>
          <a:xfrm>
            <a:off x="8446000" y="1148468"/>
            <a:ext cx="3036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title"/>
          </p:nvPr>
        </p:nvSpPr>
        <p:spPr>
          <a:xfrm>
            <a:off x="424050" y="2229150"/>
            <a:ext cx="8295900" cy="6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Tutorial Questions</a:t>
            </a:r>
            <a:endParaRPr sz="3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title"/>
          </p:nvPr>
        </p:nvSpPr>
        <p:spPr>
          <a:xfrm>
            <a:off x="424050" y="2229150"/>
            <a:ext cx="8295900" cy="6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Q1: Direct Interconnect Routing</a:t>
            </a:r>
            <a:endParaRPr sz="3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6"/>
          <p:cNvPicPr preferRelativeResize="0"/>
          <p:nvPr/>
        </p:nvPicPr>
        <p:blipFill rotWithShape="1">
          <a:blip r:embed="rId3">
            <a:alphaModFix/>
          </a:blip>
          <a:srcRect l="43065" b="8332"/>
          <a:stretch/>
        </p:blipFill>
        <p:spPr>
          <a:xfrm>
            <a:off x="3939575" y="428413"/>
            <a:ext cx="5204426" cy="47150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6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 Xeon Phi Co-Processor</a:t>
            </a:r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72 core system, used by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2013 top supercomputer (Tianhe-2)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YX routing!</a:t>
            </a:r>
            <a:endParaRPr sz="1800" b="1"/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7900" y="1914400"/>
            <a:ext cx="3234424" cy="315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Q1: YX Routing</a:t>
            </a:r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body" idx="1"/>
          </p:nvPr>
        </p:nvSpPr>
        <p:spPr>
          <a:xfrm>
            <a:off x="398550" y="906478"/>
            <a:ext cx="7737300" cy="32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Here: messages move vertically, then horizontally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Each link can do 1 byte of data per clock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b="1"/>
              <a:t>Node 0</a:t>
            </a:r>
            <a:r>
              <a:rPr lang="en"/>
              <a:t> sends </a:t>
            </a:r>
            <a:r>
              <a:rPr lang="en" b="1"/>
              <a:t>2 packets</a:t>
            </a:r>
            <a:r>
              <a:rPr lang="en"/>
              <a:t> of </a:t>
            </a:r>
            <a:r>
              <a:rPr lang="en" b="1"/>
              <a:t>4 bytes each</a:t>
            </a:r>
            <a:r>
              <a:rPr lang="en"/>
              <a:t> to </a:t>
            </a:r>
            <a:r>
              <a:rPr lang="en" b="1"/>
              <a:t>Node 14</a:t>
            </a:r>
            <a:endParaRPr b="1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b="1"/>
              <a:t>Node 11</a:t>
            </a:r>
            <a:r>
              <a:rPr lang="en"/>
              <a:t> sends </a:t>
            </a:r>
            <a:r>
              <a:rPr lang="en" b="1"/>
              <a:t>2 packets</a:t>
            </a:r>
            <a:r>
              <a:rPr lang="en"/>
              <a:t> of</a:t>
            </a:r>
            <a:r>
              <a:rPr lang="en" b="1"/>
              <a:t> 4 bytes</a:t>
            </a:r>
            <a:r>
              <a:rPr lang="en"/>
              <a:t> each to </a:t>
            </a:r>
            <a:r>
              <a:rPr lang="en" b="1"/>
              <a:t>Node 13</a:t>
            </a:r>
            <a:r>
              <a:rPr lang="en"/>
              <a:t> 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Important info: </a:t>
            </a:r>
            <a:r>
              <a:rPr lang="en" b="1"/>
              <a:t>packets are not pipelined byte by byte</a:t>
            </a:r>
            <a:endParaRPr b="1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b="1"/>
              <a:t>Send whole packet to next node first</a:t>
            </a:r>
            <a:endParaRPr b="1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Char char="●"/>
            </a:pPr>
            <a:r>
              <a:rPr lang="en" b="1">
                <a:solidFill>
                  <a:srgbClr val="FF0000"/>
                </a:solidFill>
              </a:rPr>
              <a:t>Is there contention (queueing waiting </a:t>
            </a:r>
            <a:br>
              <a:rPr lang="en" b="1">
                <a:solidFill>
                  <a:srgbClr val="FF0000"/>
                </a:solidFill>
              </a:rPr>
            </a:br>
            <a:r>
              <a:rPr lang="en" b="1">
                <a:solidFill>
                  <a:srgbClr val="FF0000"/>
                </a:solidFill>
              </a:rPr>
              <a:t>for a link to be free? [p])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177" name="Google Shape;17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625" y="2906975"/>
            <a:ext cx="3531375" cy="223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Q1: YX Routing</a:t>
            </a:r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body" idx="1"/>
          </p:nvPr>
        </p:nvSpPr>
        <p:spPr>
          <a:xfrm>
            <a:off x="398550" y="906467"/>
            <a:ext cx="7737300" cy="9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/>
              <a:t>Tracing the messages from 0 → 14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6202" y="1827725"/>
            <a:ext cx="4968000" cy="3146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6" name="Google Shape;186;p28"/>
          <p:cNvGrpSpPr/>
          <p:nvPr/>
        </p:nvGrpSpPr>
        <p:grpSpPr>
          <a:xfrm>
            <a:off x="510451" y="2268400"/>
            <a:ext cx="1608474" cy="831300"/>
            <a:chOff x="510451" y="2268400"/>
            <a:chExt cx="1608474" cy="831300"/>
          </a:xfrm>
        </p:grpSpPr>
        <p:cxnSp>
          <p:nvCxnSpPr>
            <p:cNvPr id="187" name="Google Shape;187;p28"/>
            <p:cNvCxnSpPr/>
            <p:nvPr/>
          </p:nvCxnSpPr>
          <p:spPr>
            <a:xfrm>
              <a:off x="2118925" y="2329600"/>
              <a:ext cx="0" cy="49320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88" name="Google Shape;188;p28"/>
            <p:cNvSpPr txBox="1"/>
            <p:nvPr/>
          </p:nvSpPr>
          <p:spPr>
            <a:xfrm>
              <a:off x="510451" y="2268400"/>
              <a:ext cx="15294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Start T=0: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4 cycles for first packet 0 → 5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89" name="Google Shape;189;p28"/>
          <p:cNvGrpSpPr/>
          <p:nvPr/>
        </p:nvGrpSpPr>
        <p:grpSpPr>
          <a:xfrm>
            <a:off x="510451" y="3093125"/>
            <a:ext cx="1604876" cy="831300"/>
            <a:chOff x="510451" y="3093125"/>
            <a:chExt cx="1604876" cy="831300"/>
          </a:xfrm>
        </p:grpSpPr>
        <p:cxnSp>
          <p:nvCxnSpPr>
            <p:cNvPr id="190" name="Google Shape;190;p28"/>
            <p:cNvCxnSpPr/>
            <p:nvPr/>
          </p:nvCxnSpPr>
          <p:spPr>
            <a:xfrm>
              <a:off x="2115326" y="3154325"/>
              <a:ext cx="0" cy="49320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91" name="Google Shape;191;p28"/>
            <p:cNvSpPr txBox="1"/>
            <p:nvPr/>
          </p:nvSpPr>
          <p:spPr>
            <a:xfrm>
              <a:off x="510451" y="3093125"/>
              <a:ext cx="15294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Start T=4: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4 cycles for first packet 5 → 10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92" name="Google Shape;192;p28"/>
          <p:cNvGrpSpPr/>
          <p:nvPr/>
        </p:nvGrpSpPr>
        <p:grpSpPr>
          <a:xfrm>
            <a:off x="431375" y="3583125"/>
            <a:ext cx="2973575" cy="1388000"/>
            <a:chOff x="431375" y="3583125"/>
            <a:chExt cx="2973575" cy="1388000"/>
          </a:xfrm>
        </p:grpSpPr>
        <p:cxnSp>
          <p:nvCxnSpPr>
            <p:cNvPr id="193" name="Google Shape;193;p28"/>
            <p:cNvCxnSpPr/>
            <p:nvPr/>
          </p:nvCxnSpPr>
          <p:spPr>
            <a:xfrm>
              <a:off x="2935750" y="3583125"/>
              <a:ext cx="46920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94" name="Google Shape;194;p28"/>
            <p:cNvSpPr txBox="1"/>
            <p:nvPr/>
          </p:nvSpPr>
          <p:spPr>
            <a:xfrm>
              <a:off x="431375" y="3924425"/>
              <a:ext cx="1687500" cy="104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Start T=8: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4 cycles for first packet 10 → 11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FF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(snapshot at T=12)</a:t>
              </a:r>
              <a:endParaRPr b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Q1: YX Routing</a:t>
            </a:r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body" idx="1"/>
          </p:nvPr>
        </p:nvSpPr>
        <p:spPr>
          <a:xfrm>
            <a:off x="398550" y="906467"/>
            <a:ext cx="7737300" cy="9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/>
              <a:t>Tracing the messages from 11 → 12 (eventually to 13)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/>
              <a:t>Recall: first packet from 0 arrives at 11 by T = 12</a:t>
            </a:r>
            <a:endParaRPr/>
          </a:p>
        </p:txBody>
      </p:sp>
      <p:pic>
        <p:nvPicPr>
          <p:cNvPr id="202" name="Google Shape;2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6202" y="1827725"/>
            <a:ext cx="4968000" cy="3146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" name="Google Shape;203;p29"/>
          <p:cNvGrpSpPr/>
          <p:nvPr/>
        </p:nvGrpSpPr>
        <p:grpSpPr>
          <a:xfrm>
            <a:off x="510451" y="3093125"/>
            <a:ext cx="3881249" cy="1046700"/>
            <a:chOff x="510451" y="3093125"/>
            <a:chExt cx="3881249" cy="1046700"/>
          </a:xfrm>
        </p:grpSpPr>
        <p:sp>
          <p:nvSpPr>
            <p:cNvPr id="204" name="Google Shape;204;p29"/>
            <p:cNvSpPr txBox="1"/>
            <p:nvPr/>
          </p:nvSpPr>
          <p:spPr>
            <a:xfrm>
              <a:off x="510451" y="3093125"/>
              <a:ext cx="1529400" cy="104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T=4: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4 cycles for </a:t>
              </a:r>
              <a:r>
                <a:rPr lang="en" b="1" i="1">
                  <a:latin typeface="Quattrocento Sans"/>
                  <a:ea typeface="Quattrocento Sans"/>
                  <a:cs typeface="Quattrocento Sans"/>
                  <a:sym typeface="Quattrocento Sans"/>
                </a:rPr>
                <a:t>second</a:t>
              </a: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 packet </a:t>
              </a:r>
              <a:b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</a:b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11 → 12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205" name="Google Shape;205;p29"/>
            <p:cNvCxnSpPr/>
            <p:nvPr/>
          </p:nvCxnSpPr>
          <p:spPr>
            <a:xfrm>
              <a:off x="3922500" y="3616475"/>
              <a:ext cx="46920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06" name="Google Shape;206;p29"/>
          <p:cNvGrpSpPr/>
          <p:nvPr/>
        </p:nvGrpSpPr>
        <p:grpSpPr>
          <a:xfrm>
            <a:off x="510451" y="2268400"/>
            <a:ext cx="3881249" cy="1132525"/>
            <a:chOff x="510451" y="2268400"/>
            <a:chExt cx="3881249" cy="1132525"/>
          </a:xfrm>
        </p:grpSpPr>
        <p:sp>
          <p:nvSpPr>
            <p:cNvPr id="207" name="Google Shape;207;p29"/>
            <p:cNvSpPr txBox="1"/>
            <p:nvPr/>
          </p:nvSpPr>
          <p:spPr>
            <a:xfrm>
              <a:off x="510451" y="2268400"/>
              <a:ext cx="15294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T=0: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latin typeface="Quattrocento Sans"/>
                  <a:ea typeface="Quattrocento Sans"/>
                  <a:cs typeface="Quattrocento Sans"/>
                  <a:sym typeface="Quattrocento Sans"/>
                </a:rPr>
                <a:t>4 cycles for first packet 11 → 12</a:t>
              </a:r>
              <a:endParaRPr b="1"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208" name="Google Shape;208;p29"/>
            <p:cNvCxnSpPr/>
            <p:nvPr/>
          </p:nvCxnSpPr>
          <p:spPr>
            <a:xfrm>
              <a:off x="3922500" y="3400925"/>
              <a:ext cx="46920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09" name="Google Shape;209;p29"/>
          <p:cNvSpPr txBox="1"/>
          <p:nvPr/>
        </p:nvSpPr>
        <p:spPr>
          <a:xfrm>
            <a:off x="510451" y="4059975"/>
            <a:ext cx="1529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11 → 12 link is free from T = 8 onwards!</a:t>
            </a:r>
            <a:endParaRPr b="1">
              <a:solidFill>
                <a:srgbClr val="FF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0" name="Google Shape;210;p29"/>
          <p:cNvSpPr txBox="1"/>
          <p:nvPr/>
        </p:nvSpPr>
        <p:spPr>
          <a:xfrm>
            <a:off x="7164201" y="2423000"/>
            <a:ext cx="15294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 fact, both of 11’s packets are received by 13 by T = 12</a:t>
            </a:r>
            <a:endParaRPr b="1">
              <a:solidFill>
                <a:srgbClr val="FF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contention!</a:t>
            </a:r>
            <a:endParaRPr b="1">
              <a:solidFill>
                <a:srgbClr val="38761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281500" cy="3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Real, simple routing system used in real supercomputer processor!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“The mesh enforces a </a:t>
            </a:r>
            <a:r>
              <a:rPr lang="en" sz="1800" b="1"/>
              <a:t>YX routing rule</a:t>
            </a:r>
            <a:r>
              <a:rPr lang="en" sz="1800"/>
              <a:t>, which means a transaction always travels vertically first until it hits the target row, makes a turn, and then travels horizontally until it reaches its destination. Messages arbitrate with the existing traffic on the mesh at injection points as well as when making a turn, with the existing traffic on the mesh taking higher priority. The static YX routing</a:t>
            </a:r>
            <a:r>
              <a:rPr lang="en" sz="1800" b="1"/>
              <a:t> helps reduce deadlock cases</a:t>
            </a:r>
            <a:r>
              <a:rPr lang="en" sz="1800"/>
              <a:t> and thereby simplifies the protocol. One hop on mesh takes </a:t>
            </a:r>
            <a:r>
              <a:rPr lang="en" sz="1800" b="1"/>
              <a:t>one clock in the Y direction</a:t>
            </a:r>
            <a:r>
              <a:rPr lang="en" sz="1800"/>
              <a:t> and </a:t>
            </a:r>
            <a:r>
              <a:rPr lang="en" sz="1800" b="1"/>
              <a:t>two clocks in the X direction.</a:t>
            </a:r>
            <a:r>
              <a:rPr lang="en" sz="1800"/>
              <a:t>”</a:t>
            </a:r>
            <a:endParaRPr sz="1800"/>
          </a:p>
        </p:txBody>
      </p:sp>
      <p:sp>
        <p:nvSpPr>
          <p:cNvPr id="216" name="Google Shape;216;p30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17" name="Google Shape;217;p30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does this question matter?</a:t>
            </a:r>
            <a:endParaRPr/>
          </a:p>
        </p:txBody>
      </p:sp>
      <p:sp>
        <p:nvSpPr>
          <p:cNvPr id="218" name="Google Shape;218;p30"/>
          <p:cNvSpPr txBox="1"/>
          <p:nvPr/>
        </p:nvSpPr>
        <p:spPr>
          <a:xfrm>
            <a:off x="5680050" y="43122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https://pages.cs.wisc.edu/~david/courses/cs758/Fall2016/handouts/restricted/Knights-landing.pdf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24" name="Google Shape;224;p31"/>
          <p:cNvSpPr txBox="1">
            <a:spLocks noGrp="1"/>
          </p:cNvSpPr>
          <p:nvPr>
            <p:ph type="title"/>
          </p:nvPr>
        </p:nvSpPr>
        <p:spPr>
          <a:xfrm>
            <a:off x="424050" y="2229150"/>
            <a:ext cx="8295900" cy="6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Q2</a:t>
            </a:r>
            <a:endParaRPr sz="3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 and Slides Sharing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39CF52-2B7D-4201-A21E-2FAA07EBE8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842"/>
          <a:stretch/>
        </p:blipFill>
        <p:spPr>
          <a:xfrm>
            <a:off x="5314115" y="1152425"/>
            <a:ext cx="3518185" cy="15217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90B502-6D52-452C-9E99-B60A4D566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115" y="2981400"/>
            <a:ext cx="3708592" cy="2061036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F4E0948E-E664-4825-8E51-3D6A9882C6FD}"/>
              </a:ext>
            </a:extLst>
          </p:cNvPr>
          <p:cNvSpPr/>
          <p:nvPr/>
        </p:nvSpPr>
        <p:spPr>
          <a:xfrm>
            <a:off x="7043093" y="2748746"/>
            <a:ext cx="200233" cy="158107"/>
          </a:xfrm>
          <a:prstGeom prst="downArrow">
            <a:avLst/>
          </a:prstGeom>
          <a:noFill/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73;p14">
            <a:extLst>
              <a:ext uri="{FF2B5EF4-FFF2-40B4-BE49-F238E27FC236}">
                <a16:creationId xmlns:a16="http://schemas.microsoft.com/office/drawing/2014/main" id="{0822F86B-B1EB-430E-B136-8D9934712DC5}"/>
              </a:ext>
            </a:extLst>
          </p:cNvPr>
          <p:cNvSpPr txBox="1">
            <a:spLocks/>
          </p:cNvSpPr>
          <p:nvPr/>
        </p:nvSpPr>
        <p:spPr>
          <a:xfrm>
            <a:off x="311700" y="1266325"/>
            <a:ext cx="4614046" cy="3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●"/>
              <a:defRPr sz="2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○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■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>
              <a:buFont typeface="Quattrocento Sans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Slides</a:t>
            </a:r>
          </a:p>
          <a:p>
            <a:pPr lvl="0" indent="-327025">
              <a:spcBef>
                <a:spcPts val="1000"/>
              </a:spcBef>
              <a:buClr>
                <a:srgbClr val="6AA84F"/>
              </a:buClr>
              <a:buSzPts val="1550"/>
            </a:pPr>
            <a:r>
              <a:rPr lang="en-US" sz="2400" b="1" dirty="0" err="1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2400" b="1" dirty="0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Google D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rive</a:t>
            </a:r>
            <a:r>
              <a:rPr lang="en-US" sz="2400" b="1" dirty="0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after every session.</a:t>
            </a:r>
          </a:p>
          <a:p>
            <a:pPr lvl="1" indent="-342900">
              <a:spcBef>
                <a:spcPts val="1200"/>
              </a:spcBef>
              <a:buSzPts val="1800"/>
              <a:buFont typeface="Quattrocento Sans"/>
              <a:buChar char="●"/>
            </a:pPr>
            <a:r>
              <a:rPr lang="en-US" b="1" dirty="0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https://github.com/lchangxii/cs3210</a:t>
            </a:r>
            <a:endParaRPr lang="en-US" b="1" u="sng" dirty="0">
              <a:solidFill>
                <a:srgbClr val="6AA8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342900">
              <a:spcBef>
                <a:spcPts val="1200"/>
              </a:spcBef>
              <a:buSzPts val="1800"/>
              <a:buFont typeface="Quattrocento Sans"/>
              <a:buChar char="●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 find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Link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README if preferring Google Drive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Q2: Indirect Interconnects: Omega</a:t>
            </a:r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626800" cy="9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b="1"/>
              <a:t>You want to connect 8 processing units </a:t>
            </a:r>
            <a:r>
              <a:rPr lang="en"/>
              <a:t>and</a:t>
            </a:r>
            <a:r>
              <a:rPr lang="en" b="1"/>
              <a:t> 8 memory units</a:t>
            </a:r>
            <a:endParaRPr b="1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Char char="●"/>
            </a:pPr>
            <a:r>
              <a:rPr lang="en" b="1">
                <a:solidFill>
                  <a:srgbClr val="FF0000"/>
                </a:solidFill>
              </a:rPr>
              <a:t>If Omega network: how many stages and switches per stage? [p]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Q2: Indirect Interconnects: Omega</a:t>
            </a:r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626800" cy="9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b="1"/>
              <a:t>You want to connect 8 processing units </a:t>
            </a:r>
            <a:r>
              <a:rPr lang="en"/>
              <a:t>and</a:t>
            </a:r>
            <a:r>
              <a:rPr lang="en" b="1"/>
              <a:t> 8 memory units</a:t>
            </a:r>
            <a:endParaRPr b="1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Char char="●"/>
            </a:pPr>
            <a:r>
              <a:rPr lang="en" b="1">
                <a:solidFill>
                  <a:srgbClr val="FF0000"/>
                </a:solidFill>
              </a:rPr>
              <a:t>If Omega network: how many stages and switches per stage? [p]</a:t>
            </a:r>
            <a:endParaRPr b="1">
              <a:solidFill>
                <a:srgbClr val="FF0000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200"/>
              <a:buChar char="●"/>
            </a:pPr>
            <a:r>
              <a:rPr lang="en" b="1">
                <a:solidFill>
                  <a:srgbClr val="38761D"/>
                </a:solidFill>
              </a:rPr>
              <a:t>log</a:t>
            </a:r>
            <a:r>
              <a:rPr lang="en" b="1" baseline="-25000">
                <a:solidFill>
                  <a:srgbClr val="38761D"/>
                </a:solidFill>
              </a:rPr>
              <a:t>2</a:t>
            </a:r>
            <a:r>
              <a:rPr lang="en" b="1">
                <a:solidFill>
                  <a:srgbClr val="38761D"/>
                </a:solidFill>
              </a:rPr>
              <a:t>(8) stages = 3 stages</a:t>
            </a:r>
            <a:endParaRPr b="1">
              <a:solidFill>
                <a:srgbClr val="38761D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200"/>
              <a:buChar char="●"/>
            </a:pPr>
            <a:r>
              <a:rPr lang="en" b="1">
                <a:solidFill>
                  <a:srgbClr val="38761D"/>
                </a:solidFill>
              </a:rPr>
              <a:t>n/2 switches per stage = 8/2 = 4 switches per stage</a:t>
            </a:r>
            <a:endParaRPr b="1">
              <a:solidFill>
                <a:srgbClr val="38761D"/>
              </a:solidFill>
            </a:endParaRPr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540" y="3048900"/>
            <a:ext cx="4728911" cy="921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40" name="Google Shape;24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700" y="2538725"/>
            <a:ext cx="3633886" cy="242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46" name="Google Shape;246;p34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Q2: Indirect Interconnects: Omega</a:t>
            </a:r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4173600" cy="42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You want to send a packet from 101 to 100 with XOR-tag routing:</a:t>
            </a:r>
            <a:r>
              <a:rPr lang="en" b="1"/>
              <a:t> how?</a:t>
            </a:r>
            <a:endParaRPr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200"/>
              <a:buChar char="●"/>
            </a:pPr>
            <a:r>
              <a:rPr lang="en" b="1">
                <a:solidFill>
                  <a:srgbClr val="38761D"/>
                </a:solidFill>
              </a:rPr>
              <a:t>101 xor 100 = 001</a:t>
            </a:r>
            <a:endParaRPr b="1">
              <a:solidFill>
                <a:srgbClr val="38761D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38761D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200"/>
              <a:buChar char="●"/>
            </a:pPr>
            <a:r>
              <a:rPr lang="en" b="1">
                <a:solidFill>
                  <a:srgbClr val="FF9900"/>
                </a:solidFill>
              </a:rPr>
              <a:t>Straight (0) → straight (0) →</a:t>
            </a:r>
            <a:r>
              <a:rPr lang="en" b="1">
                <a:solidFill>
                  <a:srgbClr val="38761D"/>
                </a:solidFill>
              </a:rPr>
              <a:t> </a:t>
            </a:r>
            <a:r>
              <a:rPr lang="en" b="1">
                <a:solidFill>
                  <a:srgbClr val="0000FF"/>
                </a:solidFill>
              </a:rPr>
              <a:t>crossover (1)</a:t>
            </a:r>
            <a:endParaRPr b="1">
              <a:solidFill>
                <a:srgbClr val="0000FF"/>
              </a:solidFill>
            </a:endParaRPr>
          </a:p>
        </p:txBody>
      </p:sp>
      <p:pic>
        <p:nvPicPr>
          <p:cNvPr id="248" name="Google Shape;2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8050" y="1079400"/>
            <a:ext cx="4267050" cy="2599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8725" y="3677925"/>
            <a:ext cx="30670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4"/>
          <p:cNvSpPr/>
          <p:nvPr/>
        </p:nvSpPr>
        <p:spPr>
          <a:xfrm>
            <a:off x="5011500" y="2073150"/>
            <a:ext cx="454075" cy="693500"/>
          </a:xfrm>
          <a:custGeom>
            <a:avLst/>
            <a:gdLst/>
            <a:ahLst/>
            <a:cxnLst/>
            <a:rect l="l" t="t" r="r" b="b"/>
            <a:pathLst>
              <a:path w="18163" h="27740" extrusionOk="0">
                <a:moveTo>
                  <a:pt x="0" y="27740"/>
                </a:moveTo>
                <a:lnTo>
                  <a:pt x="4293" y="27740"/>
                </a:lnTo>
                <a:lnTo>
                  <a:pt x="13210" y="0"/>
                </a:lnTo>
                <a:lnTo>
                  <a:pt x="18163" y="330"/>
                </a:lnTo>
              </a:path>
            </a:pathLst>
          </a:custGeom>
          <a:noFill/>
          <a:ln w="3810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1" name="Google Shape;251;p34"/>
          <p:cNvSpPr/>
          <p:nvPr/>
        </p:nvSpPr>
        <p:spPr>
          <a:xfrm>
            <a:off x="5449075" y="2064900"/>
            <a:ext cx="1287925" cy="1238400"/>
          </a:xfrm>
          <a:custGeom>
            <a:avLst/>
            <a:gdLst/>
            <a:ahLst/>
            <a:cxnLst/>
            <a:rect l="l" t="t" r="r" b="b"/>
            <a:pathLst>
              <a:path w="51517" h="49536" extrusionOk="0">
                <a:moveTo>
                  <a:pt x="0" y="0"/>
                </a:moveTo>
                <a:lnTo>
                  <a:pt x="15521" y="1321"/>
                </a:lnTo>
                <a:lnTo>
                  <a:pt x="24107" y="330"/>
                </a:lnTo>
                <a:lnTo>
                  <a:pt x="41610" y="49536"/>
                </a:lnTo>
                <a:lnTo>
                  <a:pt x="51517" y="48545"/>
                </a:lnTo>
              </a:path>
            </a:pathLst>
          </a:cu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2" name="Google Shape;252;p34"/>
          <p:cNvSpPr/>
          <p:nvPr/>
        </p:nvSpPr>
        <p:spPr>
          <a:xfrm>
            <a:off x="6728750" y="2750150"/>
            <a:ext cx="1254925" cy="553150"/>
          </a:xfrm>
          <a:custGeom>
            <a:avLst/>
            <a:gdLst/>
            <a:ahLst/>
            <a:cxnLst/>
            <a:rect l="l" t="t" r="r" b="b"/>
            <a:pathLst>
              <a:path w="50197" h="22126" extrusionOk="0">
                <a:moveTo>
                  <a:pt x="0" y="21135"/>
                </a:moveTo>
                <a:lnTo>
                  <a:pt x="23117" y="22126"/>
                </a:lnTo>
                <a:lnTo>
                  <a:pt x="41610" y="0"/>
                </a:lnTo>
                <a:lnTo>
                  <a:pt x="50197" y="991"/>
                </a:lnTo>
              </a:path>
            </a:pathLst>
          </a:cu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3" name="Google Shape;253;p34"/>
          <p:cNvSpPr/>
          <p:nvPr/>
        </p:nvSpPr>
        <p:spPr>
          <a:xfrm>
            <a:off x="7991925" y="2576775"/>
            <a:ext cx="677000" cy="173375"/>
          </a:xfrm>
          <a:custGeom>
            <a:avLst/>
            <a:gdLst/>
            <a:ahLst/>
            <a:cxnLst/>
            <a:rect l="l" t="t" r="r" b="b"/>
            <a:pathLst>
              <a:path w="27080" h="6935" extrusionOk="0">
                <a:moveTo>
                  <a:pt x="0" y="6935"/>
                </a:moveTo>
                <a:lnTo>
                  <a:pt x="12549" y="0"/>
                </a:lnTo>
                <a:lnTo>
                  <a:pt x="27080" y="330"/>
                </a:lnTo>
              </a:path>
            </a:pathLst>
          </a:cu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2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3952500" cy="40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Indirect interconnects have a lot of flexibility at the expense of cost / perhaps switching time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Sometimes preferred for </a:t>
            </a:r>
            <a:r>
              <a:rPr lang="en" b="1"/>
              <a:t>heterogenous connections </a:t>
            </a:r>
            <a:r>
              <a:rPr lang="en"/>
              <a:t>(e.g., CPU -&gt; memory, etc)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60" name="Google Shape;260;p35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does this question matter?</a:t>
            </a:r>
            <a:endParaRPr/>
          </a:p>
        </p:txBody>
      </p:sp>
      <p:pic>
        <p:nvPicPr>
          <p:cNvPr id="261" name="Google Shape;26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9225" y="763775"/>
            <a:ext cx="3481325" cy="2395568"/>
          </a:xfrm>
          <a:prstGeom prst="rect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62" name="Google Shape;26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3274" y="3311125"/>
            <a:ext cx="2893225" cy="1832375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6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68" name="Google Shape;268;p36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</a:t>
            </a:r>
            <a:endParaRPr/>
          </a:p>
        </p:txBody>
      </p:sp>
      <p:sp>
        <p:nvSpPr>
          <p:cNvPr id="269" name="Google Shape;269;p36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Illinois Cedar Multiprocessor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IBM RP3</a:t>
            </a:r>
            <a:endParaRPr/>
          </a:p>
        </p:txBody>
      </p:sp>
      <p:pic>
        <p:nvPicPr>
          <p:cNvPr id="270" name="Google Shape;2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5950" y="-1"/>
            <a:ext cx="2584275" cy="230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9375" y="2353850"/>
            <a:ext cx="3615426" cy="271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3450" y="2038175"/>
            <a:ext cx="352425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A4F3EC-D636-4516-A51E-8C6D210032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493E61-D821-4C4E-A844-614CEA694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A100BD-8A5A-4BAC-8176-BAE5D2E05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1508" y="3129055"/>
            <a:ext cx="983062" cy="448451"/>
          </a:xfrm>
        </p:spPr>
        <p:txBody>
          <a:bodyPr/>
          <a:lstStyle/>
          <a:p>
            <a:pPr marL="88900" indent="0">
              <a:buNone/>
            </a:pPr>
            <a:r>
              <a:rPr lang="en-US" dirty="0">
                <a:hlinkClick r:id="rId2"/>
              </a:rPr>
              <a:t>link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B35B7-496C-489B-B05D-12D4DFB14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800" y="1138098"/>
            <a:ext cx="2514600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75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78" name="Google Shape;278;p37"/>
          <p:cNvSpPr txBox="1">
            <a:spLocks noGrp="1"/>
          </p:cNvSpPr>
          <p:nvPr>
            <p:ph type="title"/>
          </p:nvPr>
        </p:nvSpPr>
        <p:spPr>
          <a:xfrm>
            <a:off x="424050" y="2229150"/>
            <a:ext cx="8295900" cy="6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Lab 6 (Optional)</a:t>
            </a:r>
            <a:endParaRPr sz="31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284" name="Google Shape;284;p38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6: Benchmarking</a:t>
            </a:r>
            <a:endParaRPr/>
          </a:p>
        </p:txBody>
      </p:sp>
      <p:sp>
        <p:nvSpPr>
          <p:cNvPr id="285" name="Google Shape;285;p38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7737300" cy="36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Won’t go into too much detail, but quick overview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b="1" dirty="0"/>
              <a:t>Goal</a:t>
            </a:r>
            <a:r>
              <a:rPr lang="en" dirty="0"/>
              <a:t>: Run Serial/OpenMP/MPI NASA benchmark on Slurm and compare performance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i="1" dirty="0"/>
              <a:t>Bonus </a:t>
            </a:r>
            <a:r>
              <a:rPr lang="en" dirty="0"/>
              <a:t>2% to get up to your 10% lab/tut grade (if fallen short somewhere)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9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291" name="Google Shape;291;p39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running Lab 6</a:t>
            </a:r>
            <a:endParaRPr/>
          </a:p>
        </p:txBody>
      </p:sp>
      <p:sp>
        <p:nvSpPr>
          <p:cNvPr id="292" name="Google Shape;292;p39"/>
          <p:cNvSpPr txBox="1">
            <a:spLocks noGrp="1"/>
          </p:cNvSpPr>
          <p:nvPr>
            <p:ph type="body" idx="1"/>
          </p:nvPr>
        </p:nvSpPr>
        <p:spPr>
          <a:xfrm>
            <a:off x="398550" y="906478"/>
            <a:ext cx="7737300" cy="33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cd -P ~/l6/code/OMP/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make is CLASS=B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export OMP_NUM_THREADS=4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srun -n1 -N1 bin/is.B.x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cd -P ~/l6/code/MPI/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make is NPROCS=4 CLASS=B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salloc -n4 -N4 mpirun bin/is.B.4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to go from here (perspective of a senior)</a:t>
            </a:r>
            <a:endParaRPr/>
          </a:p>
        </p:txBody>
      </p:sp>
      <p:sp>
        <p:nvSpPr>
          <p:cNvPr id="245" name="Google Shape;245;p35"/>
          <p:cNvSpPr/>
          <p:nvPr/>
        </p:nvSpPr>
        <p:spPr>
          <a:xfrm>
            <a:off x="3946813" y="1305475"/>
            <a:ext cx="892500" cy="424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Open Sans"/>
                <a:ea typeface="Open Sans"/>
                <a:cs typeface="Open Sans"/>
                <a:sym typeface="Open Sans"/>
              </a:rPr>
              <a:t>CS3210</a:t>
            </a:r>
            <a:endParaRPr sz="13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6" name="Google Shape;246;p35"/>
          <p:cNvSpPr/>
          <p:nvPr/>
        </p:nvSpPr>
        <p:spPr>
          <a:xfrm>
            <a:off x="3206475" y="2501550"/>
            <a:ext cx="2833200" cy="963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CS3211 ★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Learn how different programming languages implement parallelism</a:t>
            </a:r>
            <a:br>
              <a:rPr lang="en" sz="1300"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1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(git gud at modern C++, Go and Rust)</a:t>
            </a:r>
            <a:endParaRPr sz="1100">
              <a:solidFill>
                <a:srgbClr val="B7B7B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7" name="Google Shape;247;p35"/>
          <p:cNvSpPr/>
          <p:nvPr/>
        </p:nvSpPr>
        <p:spPr>
          <a:xfrm>
            <a:off x="86175" y="2529675"/>
            <a:ext cx="3032700" cy="738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CS4231 ★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Learn theory of parallel algorithms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(Funny NUSMods reviews, still good to take)</a:t>
            </a:r>
            <a:endParaRPr sz="1100">
              <a:solidFill>
                <a:srgbClr val="B7B7B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8" name="Google Shape;248;p35"/>
          <p:cNvSpPr/>
          <p:nvPr/>
        </p:nvSpPr>
        <p:spPr>
          <a:xfrm>
            <a:off x="159350" y="1152425"/>
            <a:ext cx="2428800" cy="762300"/>
          </a:xfrm>
          <a:prstGeom prst="rect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CS3230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Open Sans"/>
                <a:ea typeface="Open Sans"/>
                <a:cs typeface="Open Sans"/>
                <a:sym typeface="Open Sans"/>
              </a:rPr>
              <a:t>STRONGLY RECOMMENDED</a:t>
            </a: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 as a prerequisite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49" name="Google Shape;249;p35"/>
          <p:cNvCxnSpPr>
            <a:stCxn id="245" idx="2"/>
            <a:endCxn id="246" idx="0"/>
          </p:cNvCxnSpPr>
          <p:nvPr/>
        </p:nvCxnSpPr>
        <p:spPr>
          <a:xfrm>
            <a:off x="4393063" y="1729675"/>
            <a:ext cx="230100" cy="77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0" name="Google Shape;250;p35"/>
          <p:cNvCxnSpPr>
            <a:stCxn id="248" idx="2"/>
            <a:endCxn id="247" idx="0"/>
          </p:cNvCxnSpPr>
          <p:nvPr/>
        </p:nvCxnSpPr>
        <p:spPr>
          <a:xfrm>
            <a:off x="1373750" y="1914725"/>
            <a:ext cx="228900" cy="61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1" name="Google Shape;251;p35"/>
          <p:cNvCxnSpPr>
            <a:stCxn id="245" idx="1"/>
            <a:endCxn id="247" idx="0"/>
          </p:cNvCxnSpPr>
          <p:nvPr/>
        </p:nvCxnSpPr>
        <p:spPr>
          <a:xfrm flipH="1">
            <a:off x="1602613" y="1517575"/>
            <a:ext cx="2344200" cy="101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2" name="Google Shape;252;p35"/>
          <p:cNvSpPr/>
          <p:nvPr/>
        </p:nvSpPr>
        <p:spPr>
          <a:xfrm>
            <a:off x="86163" y="3979700"/>
            <a:ext cx="2353800" cy="841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CS5223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(If you want to torture yourself, Sem 2 only for UGs because YHF does not entertain UG appeals)</a:t>
            </a:r>
            <a:endParaRPr sz="1100">
              <a:solidFill>
                <a:srgbClr val="B7B7B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53" name="Google Shape;253;p35"/>
          <p:cNvCxnSpPr>
            <a:stCxn id="247" idx="2"/>
            <a:endCxn id="252" idx="0"/>
          </p:cNvCxnSpPr>
          <p:nvPr/>
        </p:nvCxnSpPr>
        <p:spPr>
          <a:xfrm flipH="1">
            <a:off x="1262925" y="3268575"/>
            <a:ext cx="339600" cy="71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4" name="Google Shape;254;p35"/>
          <p:cNvSpPr/>
          <p:nvPr/>
        </p:nvSpPr>
        <p:spPr>
          <a:xfrm>
            <a:off x="2997313" y="3957600"/>
            <a:ext cx="2287500" cy="893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CS4212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Compilers are cool :D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(Just appeal for CS2104 waiver, CS2104 is not worth taking imo)</a:t>
            </a:r>
            <a:endParaRPr sz="1100">
              <a:solidFill>
                <a:srgbClr val="B7B7B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5" name="Google Shape;255;p35"/>
          <p:cNvSpPr/>
          <p:nvPr/>
        </p:nvSpPr>
        <p:spPr>
          <a:xfrm>
            <a:off x="5494013" y="3992600"/>
            <a:ext cx="2863500" cy="762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CS4215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Learn how different programming languages implement other stuff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56" name="Google Shape;256;p35"/>
          <p:cNvCxnSpPr>
            <a:stCxn id="246" idx="2"/>
            <a:endCxn id="254" idx="0"/>
          </p:cNvCxnSpPr>
          <p:nvPr/>
        </p:nvCxnSpPr>
        <p:spPr>
          <a:xfrm flipH="1">
            <a:off x="4140975" y="3464850"/>
            <a:ext cx="482100" cy="49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7" name="Google Shape;257;p35"/>
          <p:cNvCxnSpPr>
            <a:stCxn id="246" idx="2"/>
            <a:endCxn id="255" idx="0"/>
          </p:cNvCxnSpPr>
          <p:nvPr/>
        </p:nvCxnSpPr>
        <p:spPr>
          <a:xfrm>
            <a:off x="4623075" y="3464850"/>
            <a:ext cx="2302800" cy="52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8" name="Google Shape;258;p35"/>
          <p:cNvSpPr/>
          <p:nvPr/>
        </p:nvSpPr>
        <p:spPr>
          <a:xfrm>
            <a:off x="5713950" y="1152425"/>
            <a:ext cx="3181500" cy="707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CS5239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Deeper dive into theory of performance of computing systems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59" name="Google Shape;259;p35"/>
          <p:cNvCxnSpPr>
            <a:stCxn id="245" idx="3"/>
            <a:endCxn id="258" idx="1"/>
          </p:cNvCxnSpPr>
          <p:nvPr/>
        </p:nvCxnSpPr>
        <p:spPr>
          <a:xfrm rot="10800000" flipH="1">
            <a:off x="4839313" y="1506175"/>
            <a:ext cx="874500" cy="1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0" name="Google Shape;260;p35"/>
          <p:cNvSpPr/>
          <p:nvPr/>
        </p:nvSpPr>
        <p:spPr>
          <a:xfrm>
            <a:off x="6241088" y="2339625"/>
            <a:ext cx="2863500" cy="928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CS4223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More hardware-focused than CS3210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(didn't take it as I'm allergic to hardware)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61" name="Google Shape;261;p35"/>
          <p:cNvCxnSpPr>
            <a:endCxn id="260" idx="0"/>
          </p:cNvCxnSpPr>
          <p:nvPr/>
        </p:nvCxnSpPr>
        <p:spPr>
          <a:xfrm>
            <a:off x="4839638" y="1734825"/>
            <a:ext cx="2833200" cy="6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424050" y="2229150"/>
            <a:ext cx="8295900" cy="6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Reviewing Interconnects</a:t>
            </a:r>
            <a:endParaRPr sz="31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Liu Changxi</a:t>
            </a:r>
            <a:endParaRPr b="1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Y4 PhD student 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" b="1" dirty="0"/>
              <a:t>Mainly working on </a:t>
            </a:r>
            <a:r>
              <a:rPr lang="en-US" b="1" dirty="0"/>
              <a:t>GPU architecture exploration and simulation.</a:t>
            </a:r>
            <a:endParaRPr b="1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Questions if you want to do research on CPU/GPU architecture</a:t>
            </a:r>
          </a:p>
          <a:p>
            <a:pPr lvl="1" indent="-342900">
              <a:buSzPts val="1800"/>
              <a:buChar char="●"/>
            </a:pPr>
            <a:r>
              <a:rPr lang="en-US"/>
              <a:t>or compilers</a:t>
            </a:r>
            <a:endParaRPr lang="en-US" dirty="0"/>
          </a:p>
          <a:p>
            <a:pPr lvl="1" indent="-342900">
              <a:buSzPts val="1800"/>
              <a:buChar char="●"/>
            </a:pPr>
            <a:r>
              <a:rPr lang="en-US" dirty="0"/>
              <a:t>or high performance computing</a:t>
            </a:r>
            <a:endParaRPr lang="en" dirty="0"/>
          </a:p>
          <a:p>
            <a:pPr lvl="1" indent="-342900">
              <a:buSzPts val="1800"/>
              <a:buChar char="●"/>
            </a:pPr>
            <a:r>
              <a:rPr lang="en" dirty="0"/>
              <a:t>Email me at </a:t>
            </a:r>
            <a:r>
              <a:rPr lang="en-US" altLang="zh-CN" u="sng" dirty="0">
                <a:hlinkClick r:id="rId3"/>
              </a:rPr>
              <a:t>ch</a:t>
            </a:r>
            <a:r>
              <a:rPr lang="en-US" u="sng" dirty="0">
                <a:hlinkClick r:id="rId3"/>
              </a:rPr>
              <a:t>angxi_liu@u.nus.edu</a:t>
            </a:r>
            <a:endParaRPr lang="en-US" u="sng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u="sng" dirty="0"/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myself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24D5F-401B-44DE-9E34-2512A0E5D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5041" y="2060242"/>
            <a:ext cx="2611710" cy="707400"/>
          </a:xfrm>
        </p:spPr>
        <p:txBody>
          <a:bodyPr/>
          <a:lstStyle/>
          <a:p>
            <a:r>
              <a:rPr lang="en-US" altLang="zh-CN" dirty="0"/>
              <a:t>Good Luck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294331-CC33-48A5-AE64-BE9AE02F302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35131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Interconnects?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586600" cy="36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Parallel computing ⇒ </a:t>
            </a:r>
            <a:r>
              <a:rPr lang="en" b="1" dirty="0"/>
              <a:t>many separate</a:t>
            </a:r>
            <a:r>
              <a:rPr lang="en" dirty="0"/>
              <a:t> processing elements (PEs)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These could be (non-exhaustive)</a:t>
            </a:r>
            <a:endParaRPr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/>
              <a:t>CPUs ⇔ Memory banks</a:t>
            </a:r>
            <a:endParaRPr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/>
              <a:t>CPU ⇔ CPU</a:t>
            </a:r>
            <a:endParaRPr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/>
              <a:t>Processor ⇔ Processor </a:t>
            </a:r>
            <a:endParaRPr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dirty="0"/>
              <a:t>Entire node ⇔ Entire node</a:t>
            </a:r>
            <a:endParaRPr dirty="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We need to make an </a:t>
            </a:r>
            <a:r>
              <a:rPr lang="en" b="1" dirty="0"/>
              <a:t>informed decision </a:t>
            </a:r>
            <a:r>
              <a:rPr lang="en" dirty="0"/>
              <a:t>about </a:t>
            </a:r>
            <a:r>
              <a:rPr lang="en" b="1" dirty="0"/>
              <a:t>how to connect them</a:t>
            </a:r>
            <a:r>
              <a:rPr lang="en" dirty="0"/>
              <a:t> (as opposed to just YOLO it)</a:t>
            </a:r>
            <a:endParaRPr dirty="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1650" y="1399725"/>
            <a:ext cx="3749726" cy="179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86418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Research: “Disaggregated Computing”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98550" y="906481"/>
            <a:ext cx="3506700" cy="39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In datacenters: what if we </a:t>
            </a:r>
            <a:r>
              <a:rPr lang="en" sz="1900" b="1" i="1"/>
              <a:t>separate</a:t>
            </a:r>
            <a:r>
              <a:rPr lang="en" sz="1900"/>
              <a:t> out the CPUs, memory, GPUs.. into entirely different </a:t>
            </a:r>
            <a:r>
              <a:rPr lang="en" sz="1900" b="1" i="1"/>
              <a:t>areas?</a:t>
            </a:r>
            <a:endParaRPr sz="1900" b="1"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 i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For more efficient resource allocation for jobs etc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Now </a:t>
            </a:r>
            <a:r>
              <a:rPr lang="en" sz="1900" i="1"/>
              <a:t>even more </a:t>
            </a:r>
            <a:r>
              <a:rPr lang="en" sz="1900"/>
              <a:t>possibilities for interconnection choices!</a:t>
            </a:r>
            <a:endParaRPr sz="1900"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7187" y="906475"/>
            <a:ext cx="5006810" cy="26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5671900" y="45413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https://arxiv.org/pdf/2008.10802.pdf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Interconnects: </a:t>
            </a:r>
            <a:r>
              <a:rPr lang="en" i="1"/>
              <a:t>Many </a:t>
            </a:r>
            <a:r>
              <a:rPr lang="en"/>
              <a:t>possibilities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112" y="1000100"/>
            <a:ext cx="7949775" cy="391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Real-world Interconnects</a:t>
            </a:r>
            <a:endParaRPr sz="3100"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358100" y="2960301"/>
            <a:ext cx="3580500" cy="9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Singapore </a:t>
            </a:r>
            <a:r>
              <a:rPr lang="en" sz="1600" b="1"/>
              <a:t>National Supercomputing Center ASPIRE 1 Supercomputer</a:t>
            </a:r>
            <a:r>
              <a:rPr lang="en" sz="1600"/>
              <a:t>: </a:t>
            </a:r>
            <a:br>
              <a:rPr lang="en" sz="1600"/>
            </a:br>
            <a:r>
              <a:rPr lang="en" sz="2500" b="1"/>
              <a:t>Fat Tree</a:t>
            </a:r>
            <a:endParaRPr sz="2500" b="1"/>
          </a:p>
        </p:txBody>
      </p:sp>
      <p:grpSp>
        <p:nvGrpSpPr>
          <p:cNvPr id="102" name="Google Shape;102;p19"/>
          <p:cNvGrpSpPr/>
          <p:nvPr/>
        </p:nvGrpSpPr>
        <p:grpSpPr>
          <a:xfrm>
            <a:off x="317682" y="1431795"/>
            <a:ext cx="3661325" cy="1463550"/>
            <a:chOff x="317682" y="898395"/>
            <a:chExt cx="3661325" cy="1463550"/>
          </a:xfrm>
        </p:grpSpPr>
        <p:pic>
          <p:nvPicPr>
            <p:cNvPr id="103" name="Google Shape;103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7682" y="898395"/>
              <a:ext cx="1832651" cy="14635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150341" y="898402"/>
              <a:ext cx="1828667" cy="146354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5" name="Google Shape;105;p19"/>
          <p:cNvPicPr preferRelativeResize="0"/>
          <p:nvPr/>
        </p:nvPicPr>
        <p:blipFill rotWithShape="1">
          <a:blip r:embed="rId5">
            <a:alphaModFix/>
          </a:blip>
          <a:srcRect b="20236"/>
          <a:stretch/>
        </p:blipFill>
        <p:spPr>
          <a:xfrm>
            <a:off x="4151700" y="1124897"/>
            <a:ext cx="4860200" cy="220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4525150" y="3520825"/>
            <a:ext cx="4113300" cy="12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Goal: identical bandwidth between any two nodes</a:t>
            </a:r>
            <a:endParaRPr sz="21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Downsides?</a:t>
            </a:r>
            <a:endParaRPr sz="2100" b="1">
              <a:solidFill>
                <a:srgbClr val="FF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Real-world Interconnects</a:t>
            </a:r>
            <a:endParaRPr sz="3100"/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358100" y="2960301"/>
            <a:ext cx="3580500" cy="9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Singapore </a:t>
            </a:r>
            <a:r>
              <a:rPr lang="en" sz="1600" b="1"/>
              <a:t>National Supercomputing Center ASPIRE 2A Supercomputer</a:t>
            </a:r>
            <a:r>
              <a:rPr lang="en" sz="1600"/>
              <a:t>: </a:t>
            </a:r>
            <a:br>
              <a:rPr lang="en" sz="1600"/>
            </a:br>
            <a:r>
              <a:rPr lang="en" sz="2500" b="1"/>
              <a:t>Dragonfly</a:t>
            </a:r>
            <a:endParaRPr sz="2500" b="1"/>
          </a:p>
        </p:txBody>
      </p:sp>
      <p:sp>
        <p:nvSpPr>
          <p:cNvPr id="114" name="Google Shape;114;p20"/>
          <p:cNvSpPr txBox="1"/>
          <p:nvPr/>
        </p:nvSpPr>
        <p:spPr>
          <a:xfrm>
            <a:off x="4525163" y="3421750"/>
            <a:ext cx="4113300" cy="12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Goal: reduce cost via reducing </a:t>
            </a:r>
            <a:r>
              <a:rPr lang="en" sz="2100" b="1" i="1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long links </a:t>
            </a:r>
            <a:r>
              <a:rPr lang="en" sz="2100" b="1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 </a:t>
            </a:r>
            <a:r>
              <a:rPr lang="en" sz="2100" b="1" i="1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max #hops</a:t>
            </a:r>
            <a:endParaRPr sz="2100" b="1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Many “flavors”!</a:t>
            </a:r>
            <a:endParaRPr sz="2100" b="1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675" y="1124900"/>
            <a:ext cx="3779349" cy="189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5524" y="844638"/>
            <a:ext cx="4612565" cy="245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Real-world Interconnects</a:t>
            </a:r>
            <a:endParaRPr sz="3100"/>
          </a:p>
        </p:txBody>
      </p:sp>
      <p:sp>
        <p:nvSpPr>
          <p:cNvPr id="123" name="Google Shape;123;p21"/>
          <p:cNvSpPr txBox="1"/>
          <p:nvPr/>
        </p:nvSpPr>
        <p:spPr>
          <a:xfrm>
            <a:off x="4525175" y="3871200"/>
            <a:ext cx="4113300" cy="8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Goal: high connectivity, scalable, fault tolerant</a:t>
            </a:r>
            <a:endParaRPr sz="21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74" y="1271425"/>
            <a:ext cx="4008000" cy="200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>
            <a:spLocks noGrp="1"/>
          </p:cNvSpPr>
          <p:nvPr>
            <p:ph type="body" idx="1"/>
          </p:nvPr>
        </p:nvSpPr>
        <p:spPr>
          <a:xfrm>
            <a:off x="563825" y="3117302"/>
            <a:ext cx="358050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Japanese</a:t>
            </a:r>
            <a:r>
              <a:rPr lang="en" sz="1600" b="1"/>
              <a:t> Fukagu </a:t>
            </a:r>
            <a:r>
              <a:rPr lang="en" sz="1600"/>
              <a:t>Supercomputer: </a:t>
            </a:r>
            <a:br>
              <a:rPr lang="en" sz="1600"/>
            </a:br>
            <a:r>
              <a:rPr lang="en" sz="1600" b="1"/>
              <a:t>6D Torus </a:t>
            </a:r>
            <a:r>
              <a:rPr lang="en" sz="1600"/>
              <a:t>(Tofu: “Torus Fusion”)</a:t>
            </a:r>
            <a:endParaRPr sz="160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2575" y="825350"/>
            <a:ext cx="3522725" cy="309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eatri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1237</Words>
  <Application>Microsoft Office PowerPoint</Application>
  <PresentationFormat>On-screen Show (16:9)</PresentationFormat>
  <Paragraphs>188</Paragraphs>
  <Slides>31</Slides>
  <Notes>29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Quattrocento Sans</vt:lpstr>
      <vt:lpstr>Calibri</vt:lpstr>
      <vt:lpstr>Arial</vt:lpstr>
      <vt:lpstr>Courier New</vt:lpstr>
      <vt:lpstr>Times New Roman</vt:lpstr>
      <vt:lpstr>Open Sans</vt:lpstr>
      <vt:lpstr>PT Serif</vt:lpstr>
      <vt:lpstr>Beatrice template</vt:lpstr>
      <vt:lpstr>CS3210 Tutorial 6 / Lab 6</vt:lpstr>
      <vt:lpstr>Questions and Slides Sharing</vt:lpstr>
      <vt:lpstr>Reviewing Interconnects</vt:lpstr>
      <vt:lpstr>Why Interconnects?</vt:lpstr>
      <vt:lpstr>New Research: “Disaggregated Computing”</vt:lpstr>
      <vt:lpstr>Interconnects: Many possibilities</vt:lpstr>
      <vt:lpstr>Real-world Interconnects</vt:lpstr>
      <vt:lpstr>Real-world Interconnects</vt:lpstr>
      <vt:lpstr>Real-world Interconnects</vt:lpstr>
      <vt:lpstr>Real-world Interconnects</vt:lpstr>
      <vt:lpstr>The golden reference: Lec11 Slide 36</vt:lpstr>
      <vt:lpstr>Tutorial Questions</vt:lpstr>
      <vt:lpstr>Q1: Direct Interconnect Routing</vt:lpstr>
      <vt:lpstr>Intel Xeon Phi Co-Processor</vt:lpstr>
      <vt:lpstr>Q1: YX Routing</vt:lpstr>
      <vt:lpstr>Q1: YX Routing</vt:lpstr>
      <vt:lpstr>Q1: YX Routing</vt:lpstr>
      <vt:lpstr>Why does this question matter?</vt:lpstr>
      <vt:lpstr>Q2</vt:lpstr>
      <vt:lpstr>Q2: Indirect Interconnects: Omega</vt:lpstr>
      <vt:lpstr>Q2: Indirect Interconnects: Omega</vt:lpstr>
      <vt:lpstr>Q2: Indirect Interconnects: Omega</vt:lpstr>
      <vt:lpstr>Why does this question matter?</vt:lpstr>
      <vt:lpstr>Examples</vt:lpstr>
      <vt:lpstr>Attendance</vt:lpstr>
      <vt:lpstr>Lab 6 (Optional)</vt:lpstr>
      <vt:lpstr>Lab 6: Benchmarking</vt:lpstr>
      <vt:lpstr>Example of running Lab 6</vt:lpstr>
      <vt:lpstr>Where to go from here (perspective of a senior)</vt:lpstr>
      <vt:lpstr>About myself</vt:lpstr>
      <vt:lpstr>Good Luck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CS3210 Tutorial 6 / Lab 6</dc:title>
  <cp:lastModifiedBy>Liu Changxi</cp:lastModifiedBy>
  <cp:revision>2</cp:revision>
  <dcterms:modified xsi:type="dcterms:W3CDTF">2024-11-14T05:45:32Z</dcterms:modified>
</cp:coreProperties>
</file>